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8" r:id="rId3"/>
    <p:sldId id="276" r:id="rId4"/>
    <p:sldId id="265" r:id="rId5"/>
    <p:sldId id="278" r:id="rId6"/>
    <p:sldId id="279" r:id="rId7"/>
    <p:sldId id="277" r:id="rId8"/>
    <p:sldId id="272" r:id="rId9"/>
    <p:sldId id="275" r:id="rId10"/>
    <p:sldId id="261" r:id="rId11"/>
    <p:sldId id="269" r:id="rId12"/>
    <p:sldId id="262" r:id="rId13"/>
    <p:sldId id="273" r:id="rId14"/>
    <p:sldId id="274" r:id="rId15"/>
    <p:sldId id="283" r:id="rId16"/>
    <p:sldId id="284" r:id="rId17"/>
    <p:sldId id="285" r:id="rId18"/>
    <p:sldId id="286" r:id="rId19"/>
    <p:sldId id="288" r:id="rId20"/>
    <p:sldId id="293" r:id="rId21"/>
    <p:sldId id="294" r:id="rId22"/>
    <p:sldId id="289" r:id="rId23"/>
    <p:sldId id="280" r:id="rId24"/>
    <p:sldId id="296" r:id="rId25"/>
    <p:sldId id="300" r:id="rId26"/>
    <p:sldId id="303" r:id="rId27"/>
    <p:sldId id="302" r:id="rId28"/>
    <p:sldId id="299" r:id="rId29"/>
    <p:sldId id="29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95" d="100"/>
          <a:sy n="95" d="100"/>
        </p:scale>
        <p:origin x="350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0819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b9510f3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b9510f3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b9510f3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b9510f3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markneumann.xyz</a:t>
            </a:r>
            <a:r>
              <a:rPr lang="en-US" dirty="0" smtClean="0"/>
              <a:t>/blog/</a:t>
            </a:r>
            <a:r>
              <a:rPr lang="en-US" dirty="0" err="1" smtClean="0"/>
              <a:t>dependency_matcher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12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12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www.machinelearningplus.com</a:t>
            </a:r>
            <a:r>
              <a:rPr lang="en-US" dirty="0" smtClean="0"/>
              <a:t>/</a:t>
            </a:r>
            <a:r>
              <a:rPr lang="en-US" dirty="0" err="1" smtClean="0"/>
              <a:t>nlp</a:t>
            </a:r>
            <a:r>
              <a:rPr lang="en-US" dirty="0" smtClean="0"/>
              <a:t>/training-custom-</a:t>
            </a:r>
            <a:r>
              <a:rPr lang="en-US" dirty="0" err="1" smtClean="0"/>
              <a:t>ner</a:t>
            </a:r>
            <a:r>
              <a:rPr lang="en-US" dirty="0" smtClean="0"/>
              <a:t>-model-in-spacy/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78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09d6dc1d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09d6dc1d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Axioms</a:t>
            </a:r>
            <a:r>
              <a:rPr lang="en-US" baseline="0" dirty="0" smtClean="0"/>
              <a:t> – do we all agree with this?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Each piece of data has a known meaning attached to it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in itself</a:t>
            </a:r>
            <a:r>
              <a:rPr lang="en-US" baseline="0" dirty="0" smtClean="0"/>
              <a:t> means nothing , unless it has meaning attached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9d6dc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9d6dc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9d6dc1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9d6dc1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43845" y="1221142"/>
            <a:ext cx="6790200" cy="22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64BAFB"/>
                </a:solidFill>
                <a:latin typeface="Poppins"/>
                <a:ea typeface="Poppins"/>
                <a:cs typeface="Poppins"/>
                <a:sym typeface="Poppins"/>
              </a:rPr>
              <a:t>Scraping for developers</a:t>
            </a:r>
            <a:endParaRPr sz="1800" dirty="0">
              <a:solidFill>
                <a:srgbClr val="64BAF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lnSpc>
                <a:spcPct val="115000"/>
              </a:lnSpc>
            </a:pPr>
            <a:r>
              <a:rPr lang="en-US" sz="3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Using NLP for </a:t>
            </a:r>
            <a:r>
              <a:rPr lang="en-US" sz="3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Entity Detection in </a:t>
            </a:r>
            <a:r>
              <a:rPr lang="en-US" sz="3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Parsed HTML</a:t>
            </a:r>
            <a:endParaRPr sz="37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810300" y="1131013"/>
            <a:ext cx="6944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Natural Language Processing (NLP) 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66255" y="1986086"/>
            <a:ext cx="6944400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 field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of A.I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 concerned with creating tools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, techniques and algorithms to process and understand natural language-based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1-08-10 at 17.4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56"/>
            <a:ext cx="9144000" cy="5173956"/>
          </a:xfrm>
          <a:prstGeom prst="rect">
            <a:avLst/>
          </a:prstGeom>
        </p:spPr>
      </p:pic>
      <p:sp>
        <p:nvSpPr>
          <p:cNvPr id="97" name="Google Shape;97;p18"/>
          <p:cNvSpPr txBox="1"/>
          <p:nvPr/>
        </p:nvSpPr>
        <p:spPr>
          <a:xfrm>
            <a:off x="633088" y="1190081"/>
            <a:ext cx="6944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Purpose of this presentation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039241" y="2433864"/>
            <a:ext cx="5724383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Introduce some practical techniques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and workflows </a:t>
            </a:r>
            <a:endParaRPr lang="en-US" sz="16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which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can be leveraged by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scraping professionals  </a:t>
            </a:r>
          </a:p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 get going with the job of extracting meaning from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text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data.</a:t>
            </a:r>
            <a:endParaRPr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545287" y="3833676"/>
            <a:ext cx="524253" cy="537330"/>
            <a:chOff x="5021032" y="3597405"/>
            <a:chExt cx="524253" cy="537330"/>
          </a:xfrm>
        </p:grpSpPr>
        <p:sp>
          <p:nvSpPr>
            <p:cNvPr id="4" name="Frame 3"/>
            <p:cNvSpPr/>
            <p:nvPr/>
          </p:nvSpPr>
          <p:spPr>
            <a:xfrm>
              <a:off x="5161325" y="3750797"/>
              <a:ext cx="243671" cy="243658"/>
            </a:xfrm>
            <a:prstGeom prst="fram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r 25"/>
            <p:cNvSpPr/>
            <p:nvPr/>
          </p:nvSpPr>
          <p:spPr>
            <a:xfrm>
              <a:off x="5021032" y="3597405"/>
              <a:ext cx="524253" cy="537330"/>
            </a:xfrm>
            <a:prstGeom prst="flowChartOr">
              <a:avLst/>
            </a:prstGeom>
            <a:noFill/>
            <a:ln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8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51573" y="697889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Python NLP Libraries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10214" y="3035723"/>
            <a:ext cx="6944400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Fastest 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 of the art accuracy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Industrial strength and reliability</a:t>
            </a:r>
          </a:p>
        </p:txBody>
      </p:sp>
      <p:pic>
        <p:nvPicPr>
          <p:cNvPr id="4" name="Picture 3" descr="top nlp li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34" y="1554415"/>
            <a:ext cx="6738940" cy="117564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01645" y="1704976"/>
            <a:ext cx="913155" cy="913155"/>
          </a:xfrm>
          <a:prstGeom prst="ellipse">
            <a:avLst/>
          </a:prstGeom>
          <a:noFill/>
          <a:ln w="76200" cmpd="tri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2.38.4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6" y="359723"/>
            <a:ext cx="4041721" cy="4585561"/>
          </a:xfrm>
          <a:prstGeom prst="rect">
            <a:avLst/>
          </a:prstGeom>
        </p:spPr>
      </p:pic>
      <p:sp>
        <p:nvSpPr>
          <p:cNvPr id="7" name="Google Shape;97;p18"/>
          <p:cNvSpPr txBox="1"/>
          <p:nvPr/>
        </p:nvSpPr>
        <p:spPr>
          <a:xfrm>
            <a:off x="193664" y="2188159"/>
            <a:ext cx="432832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https://</a:t>
            </a:r>
            <a:r>
              <a:rPr lang="en-US" sz="3200" dirty="0" err="1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spacy.io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/usage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3462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399211" y="330823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NLP Pipeline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0 at 12.47.1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088" y="1166564"/>
            <a:ext cx="5285442" cy="1206545"/>
          </a:xfrm>
          <a:prstGeom prst="rect">
            <a:avLst/>
          </a:prstGeom>
        </p:spPr>
      </p:pic>
      <p:sp>
        <p:nvSpPr>
          <p:cNvPr id="6" name="Google Shape;104;p19"/>
          <p:cNvSpPr txBox="1"/>
          <p:nvPr/>
        </p:nvSpPr>
        <p:spPr>
          <a:xfrm>
            <a:off x="788277" y="2720217"/>
            <a:ext cx="6944400" cy="159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okenizer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into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agger:  assign Part-of-Speech tags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arser:  identify dependencies, and assign </a:t>
            </a:r>
            <a:r>
              <a:rPr lang="en-US" sz="1600" dirty="0" smtClean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labels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6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 identify and tag predefined </a:t>
            </a:r>
            <a:r>
              <a:rPr lang="en-US" sz="1600" dirty="0" smtClean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Named Entities</a:t>
            </a:r>
          </a:p>
          <a:p>
            <a:pPr marL="457200" lvl="2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 user defined processes can be included in the pipeline</a:t>
            </a:r>
          </a:p>
        </p:txBody>
      </p:sp>
    </p:spTree>
    <p:extLst>
      <p:ext uri="{BB962C8B-B14F-4D97-AF65-F5344CB8AC3E}">
        <p14:creationId xmlns:p14="http://schemas.microsoft.com/office/powerpoint/2010/main" val="181651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3.03.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06" y="301000"/>
            <a:ext cx="5307464" cy="4012482"/>
          </a:xfrm>
          <a:prstGeom prst="rect">
            <a:avLst/>
          </a:prstGeom>
        </p:spPr>
      </p:pic>
      <p:pic>
        <p:nvPicPr>
          <p:cNvPr id="5" name="Picture 4" descr="Screen Shot 2021-08-10 at 13.08.0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021" y="2239107"/>
            <a:ext cx="2268166" cy="2099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21-08-10 at 12.47.1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987" y="1450874"/>
            <a:ext cx="2525268" cy="5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3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8-10 at 13.16.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568" y="552498"/>
            <a:ext cx="7238121" cy="4225541"/>
          </a:xfrm>
          <a:prstGeom prst="rect">
            <a:avLst/>
          </a:prstGeom>
        </p:spPr>
      </p:pic>
      <p:pic>
        <p:nvPicPr>
          <p:cNvPr id="7" name="Picture 6" descr="Screen Shot 2021-08-10 at 15.40.5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935" y="95437"/>
            <a:ext cx="2581364" cy="224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0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5.55.16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881" y="168851"/>
            <a:ext cx="1937995" cy="1902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reen Shot 2021-08-10 at 16.12.2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2" y="2465061"/>
            <a:ext cx="2128859" cy="200127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7" name="Picture 6" descr="Screen Shot 2021-08-10 at 16.28.5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654" y="2686243"/>
            <a:ext cx="5794791" cy="1410906"/>
          </a:xfrm>
          <a:prstGeom prst="rect">
            <a:avLst/>
          </a:prstGeom>
        </p:spPr>
      </p:pic>
      <p:pic>
        <p:nvPicPr>
          <p:cNvPr id="8" name="Picture 7" descr="Screen Shot 2021-08-10 at 16.31.5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072" y="182949"/>
            <a:ext cx="3961705" cy="1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1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6.20.00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49" y="1079172"/>
            <a:ext cx="2459086" cy="2804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Screen Shot 2021-08-10 at 16.34.5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425" y="1549014"/>
            <a:ext cx="4929269" cy="1162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9741" y="2341876"/>
            <a:ext cx="182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Not very meaningful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63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8-10 at 16.20.00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49" y="1099005"/>
            <a:ext cx="2473882" cy="282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Screen Shot 2021-08-10 at 17.16.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630" y="1775988"/>
            <a:ext cx="4529332" cy="1659603"/>
          </a:xfrm>
          <a:prstGeom prst="rect">
            <a:avLst/>
          </a:prstGeom>
        </p:spPr>
      </p:pic>
      <p:sp>
        <p:nvSpPr>
          <p:cNvPr id="6" name="Google Shape;103;p19"/>
          <p:cNvSpPr txBox="1"/>
          <p:nvPr/>
        </p:nvSpPr>
        <p:spPr>
          <a:xfrm>
            <a:off x="2674888" y="198679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Rule-based Pattern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" name="Google Shape;104;p19"/>
          <p:cNvSpPr txBox="1"/>
          <p:nvPr/>
        </p:nvSpPr>
        <p:spPr>
          <a:xfrm>
            <a:off x="3254817" y="3725975"/>
            <a:ext cx="4431098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Like regular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xpressions but using  Tokens instead of characters.</a:t>
            </a: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2471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924299" y="865750"/>
            <a:ext cx="2942713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Web scraped data is unstructured data</a:t>
            </a:r>
          </a:p>
        </p:txBody>
      </p:sp>
      <p:sp>
        <p:nvSpPr>
          <p:cNvPr id="88" name="Google Shape;88;p17"/>
          <p:cNvSpPr txBox="1"/>
          <p:nvPr/>
        </p:nvSpPr>
        <p:spPr>
          <a:xfrm>
            <a:off x="1045000" y="668800"/>
            <a:ext cx="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4B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</a:t>
            </a:r>
            <a:endParaRPr sz="6000" dirty="0">
              <a:solidFill>
                <a:srgbClr val="64BAF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924300" y="2057250"/>
            <a:ext cx="5497343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Composed of text data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and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numeric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data, where the</a:t>
            </a:r>
          </a:p>
          <a:p>
            <a:pPr>
              <a:lnSpc>
                <a:spcPct val="115000"/>
              </a:lnSpc>
            </a:pP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Text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explains or gives meaning to the </a:t>
            </a:r>
            <a:r>
              <a:rPr lang="en-US" sz="16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Numeric </a:t>
            </a: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</a:t>
            </a:r>
          </a:p>
          <a:p>
            <a:pPr lvl="0">
              <a:lnSpc>
                <a:spcPct val="115000"/>
              </a:lnSpc>
            </a:pPr>
            <a:endParaRPr sz="16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045000" y="1860300"/>
            <a:ext cx="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4B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sz="6000">
              <a:solidFill>
                <a:srgbClr val="64BAF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924299" y="3248750"/>
            <a:ext cx="3096872" cy="74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Text data (natural language) is unstructured data</a:t>
            </a:r>
          </a:p>
        </p:txBody>
      </p:sp>
      <p:sp>
        <p:nvSpPr>
          <p:cNvPr id="92" name="Google Shape;92;p17"/>
          <p:cNvSpPr txBox="1"/>
          <p:nvPr/>
        </p:nvSpPr>
        <p:spPr>
          <a:xfrm>
            <a:off x="1045000" y="3051800"/>
            <a:ext cx="8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4B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endParaRPr sz="6000" dirty="0">
              <a:solidFill>
                <a:srgbClr val="64BAF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2093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9"/>
          <p:cNvSpPr txBox="1"/>
          <p:nvPr/>
        </p:nvSpPr>
        <p:spPr>
          <a:xfrm>
            <a:off x="2674888" y="198679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Rule-based Pattern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" name="Picture 2" descr="Screen Shot 2021-08-11 at 10.35.1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96" y="1092752"/>
            <a:ext cx="2171831" cy="3174886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4" name="Picture 3" descr="Screen Shot 2021-08-11 at 10.48.00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5429" y="1072560"/>
            <a:ext cx="5050838" cy="38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9"/>
          <p:cNvSpPr txBox="1"/>
          <p:nvPr/>
        </p:nvSpPr>
        <p:spPr>
          <a:xfrm>
            <a:off x="83150" y="146995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Dependency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1 at 15.51.4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9591" y="221504"/>
            <a:ext cx="4156750" cy="4653903"/>
          </a:xfrm>
          <a:prstGeom prst="rect">
            <a:avLst/>
          </a:prstGeom>
        </p:spPr>
      </p:pic>
      <p:sp>
        <p:nvSpPr>
          <p:cNvPr id="7" name="Google Shape;103;p19"/>
          <p:cNvSpPr txBox="1"/>
          <p:nvPr/>
        </p:nvSpPr>
        <p:spPr>
          <a:xfrm>
            <a:off x="663814" y="2285545"/>
            <a:ext cx="3323476" cy="75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Who did what ?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782" y="2855769"/>
            <a:ext cx="4040243" cy="64603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2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p19"/>
          <p:cNvSpPr txBox="1"/>
          <p:nvPr/>
        </p:nvSpPr>
        <p:spPr>
          <a:xfrm>
            <a:off x="2357382" y="139611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Dependency Matcher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" name="Picture 3" descr="Screen Shot 2021-08-11 at 15.38.4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2" y="2586465"/>
            <a:ext cx="4157119" cy="1922219"/>
          </a:xfrm>
          <a:prstGeom prst="rect">
            <a:avLst/>
          </a:prstGeom>
        </p:spPr>
      </p:pic>
      <p:pic>
        <p:nvPicPr>
          <p:cNvPr id="5" name="Picture 4" descr="Screen Shot 2021-08-11 at 15.38.1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623" y="952464"/>
            <a:ext cx="4665386" cy="41024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4668" y="4125812"/>
            <a:ext cx="4319199" cy="40377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362" y="4096446"/>
            <a:ext cx="1309432" cy="389091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36285" y="967296"/>
            <a:ext cx="845453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nformation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retrieval task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locate, segment, and categories a pre-defined set of entities. </a:t>
            </a:r>
          </a:p>
        </p:txBody>
      </p:sp>
      <p:pic>
        <p:nvPicPr>
          <p:cNvPr id="4" name="Picture 3" descr="Screen Shot 2021-08-12 at 10.36.4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003" y="1536023"/>
            <a:ext cx="7509396" cy="2952223"/>
          </a:xfrm>
          <a:prstGeom prst="rect">
            <a:avLst/>
          </a:prstGeom>
        </p:spPr>
      </p:pic>
      <p:pic>
        <p:nvPicPr>
          <p:cNvPr id="8" name="Picture 7" descr="Screen Shot 2021-08-10 at 12.47.1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586" y="2679962"/>
            <a:ext cx="3317440" cy="757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1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Picture 8" descr="Screen Shot 2021-08-12 at 09.45.49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50" y="921945"/>
            <a:ext cx="4244003" cy="3645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Screen Shot 2021-08-12 at 10.47.4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185" y="1471032"/>
            <a:ext cx="2805871" cy="24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/>
          <p:nvPr/>
        </p:nvSpPr>
        <p:spPr>
          <a:xfrm>
            <a:off x="212722" y="142020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Named Entity Recognition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" name="Picture 5" descr="Screen Shot 2021-08-12 at 10.52.44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879" y="2767618"/>
            <a:ext cx="7030217" cy="1662456"/>
          </a:xfrm>
          <a:prstGeom prst="rect">
            <a:avLst/>
          </a:prstGeom>
        </p:spPr>
      </p:pic>
      <p:pic>
        <p:nvPicPr>
          <p:cNvPr id="7" name="Picture 6" descr="Screen Shot 2021-08-12 at 10.53.2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652" y="991806"/>
            <a:ext cx="7051461" cy="16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7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1-08-13 at 13.56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95" y="1285725"/>
            <a:ext cx="5997511" cy="3177786"/>
          </a:xfrm>
          <a:prstGeom prst="rect">
            <a:avLst/>
          </a:prstGeom>
        </p:spPr>
      </p:pic>
      <p:sp>
        <p:nvSpPr>
          <p:cNvPr id="5" name="Google Shape;103;p19"/>
          <p:cNvSpPr txBox="1"/>
          <p:nvPr/>
        </p:nvSpPr>
        <p:spPr>
          <a:xfrm>
            <a:off x="653478" y="384621"/>
            <a:ext cx="726734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reate training dataset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605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/>
          <p:nvPr/>
        </p:nvSpPr>
        <p:spPr>
          <a:xfrm>
            <a:off x="264410" y="201088"/>
            <a:ext cx="2105813" cy="243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rain custom model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" name="Picture 1" descr="Screen Shot 2021-08-12 at 15.36.0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7284" y="0"/>
            <a:ext cx="6406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12722" y="142020"/>
            <a:ext cx="781087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NER – Before and after custom model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" name="Picture 5" descr="Screen Shot 2021-08-12 at 10.52.44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095" y="959090"/>
            <a:ext cx="7030217" cy="1306871"/>
          </a:xfrm>
          <a:prstGeom prst="rect">
            <a:avLst/>
          </a:prstGeom>
        </p:spPr>
      </p:pic>
      <p:pic>
        <p:nvPicPr>
          <p:cNvPr id="3" name="Picture 2" descr="Screen Shot 2021-08-13 at 14.43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44" y="2463544"/>
            <a:ext cx="2466540" cy="219623"/>
          </a:xfrm>
          <a:prstGeom prst="rect">
            <a:avLst/>
          </a:prstGeom>
        </p:spPr>
      </p:pic>
      <p:pic>
        <p:nvPicPr>
          <p:cNvPr id="2" name="Picture 1" descr="Screen Shot 2021-08-12 at 15.37.13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7568" y="2395113"/>
            <a:ext cx="6185916" cy="209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1608145" y="940236"/>
            <a:ext cx="557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Recap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430157" y="2133081"/>
            <a:ext cx="590941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SpaCy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the NLP Pipeline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Dependency elements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Rule-based Pattern Matcher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Dependency Matcher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Named </a:t>
            </a:r>
            <a:r>
              <a:rPr lang="en-US" sz="160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Entity </a:t>
            </a:r>
            <a:r>
              <a:rPr lang="en-US" sz="160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Recognition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rabbit-hole-clip-art_372546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41" y="3780769"/>
            <a:ext cx="1180605" cy="12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5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Computers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simply do not understand and cannot easily process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unstructured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data.</a:t>
            </a:r>
            <a:endParaRPr lang="en-US"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5437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‘structured’ data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‘data’ ?</a:t>
            </a:r>
          </a:p>
        </p:txBody>
      </p:sp>
      <p:pic>
        <p:nvPicPr>
          <p:cNvPr id="2" name="Picture 1" descr="rabbit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A0A0B"/>
              </a:clrFrom>
              <a:clrTo>
                <a:srgbClr val="0A0A0B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41" y="1570240"/>
            <a:ext cx="3829050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5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810300" y="1276125"/>
            <a:ext cx="7191274" cy="2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</a:t>
            </a: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(sg</a:t>
            </a:r>
            <a:r>
              <a:rPr lang="en-US" sz="19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)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is a </a:t>
            </a:r>
            <a:r>
              <a:rPr lang="en-US" sz="3200" i="1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recorded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symbolical </a:t>
            </a:r>
            <a:r>
              <a:rPr lang="en-US" sz="3200" b="1" i="1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representation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of an element of information.</a:t>
            </a:r>
          </a:p>
          <a:p>
            <a:pPr>
              <a:lnSpc>
                <a:spcPct val="115000"/>
              </a:lnSpc>
            </a:pPr>
            <a:endParaRPr lang="en-US" sz="32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lnSpc>
                <a:spcPct val="115000"/>
              </a:lnSpc>
            </a:pPr>
            <a:endParaRPr lang="en-US" sz="3200" dirty="0" smtClean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>
              <a:lnSpc>
                <a:spcPct val="115000"/>
              </a:lnSpc>
            </a:pP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 </a:t>
            </a:r>
            <a:r>
              <a:rPr lang="en-US" sz="19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 computer data is processed according to what it </a:t>
            </a:r>
            <a:r>
              <a:rPr lang="en-US" sz="1900" i="1" dirty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means</a:t>
            </a:r>
            <a:r>
              <a:rPr lang="en-US" sz="19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or </a:t>
            </a:r>
            <a:r>
              <a:rPr lang="en-US" sz="1900" i="1" dirty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represents</a:t>
            </a:r>
            <a:r>
              <a:rPr lang="en-US" sz="19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lang="en-US" sz="19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3739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795618" y="2569443"/>
            <a:ext cx="7191274" cy="121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is packaged in such a way that the </a:t>
            </a:r>
            <a:r>
              <a:rPr lang="en-US" sz="3200" i="1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meaning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of each piece of </a:t>
            </a:r>
            <a:r>
              <a:rPr lang="en-US" sz="3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represented information 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is also implicitly or explicitly </a:t>
            </a:r>
            <a:r>
              <a:rPr lang="en-US" sz="3200" i="1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present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lang="en-US"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Google Shape;103;p19"/>
          <p:cNvSpPr txBox="1"/>
          <p:nvPr/>
        </p:nvSpPr>
        <p:spPr>
          <a:xfrm>
            <a:off x="751745" y="1168321"/>
            <a:ext cx="72573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Structured data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96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29593" y="1064953"/>
            <a:ext cx="72573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Extracting </a:t>
            </a:r>
            <a:r>
              <a:rPr lang="en-US" sz="3200" i="1" dirty="0" smtClean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meaning</a:t>
            </a:r>
            <a:r>
              <a:rPr lang="en-US" sz="32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from 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is difficult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751572" y="2037476"/>
            <a:ext cx="6944400" cy="244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ost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words are rare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Words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 look completely different can mean almost the same thing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Same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words in a different order can mean something completely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different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Character level regular expression approach is very limited in this situation</a:t>
            </a: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12750" lvl="0" indent="-285750">
              <a:lnSpc>
                <a:spcPct val="115000"/>
              </a:lnSpc>
              <a:buClr>
                <a:srgbClr val="FFFFFF"/>
              </a:buClr>
              <a:buSzPts val="1600"/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lvl="0">
              <a:lnSpc>
                <a:spcPct val="115000"/>
              </a:lnSpc>
              <a:buClr>
                <a:srgbClr val="FFFFFF"/>
              </a:buClr>
              <a:buSzPts val="1600"/>
            </a:pP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5395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722210" y="1064953"/>
            <a:ext cx="664070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Solution: use </a:t>
            </a:r>
            <a:r>
              <a:rPr lang="en-US" sz="3200" dirty="0" smtClean="0">
                <a:solidFill>
                  <a:srgbClr val="FFFF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linguistic</a:t>
            </a:r>
            <a:r>
              <a:rPr lang="en-US" sz="3200" dirty="0" smtClean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knowledge</a:t>
            </a:r>
            <a:endParaRPr sz="3200" dirty="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780937" y="1971404"/>
            <a:ext cx="6944400" cy="216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Linguistics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 the </a:t>
            </a: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systematic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study of language. 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encompasses the analysis of every aspect of language, as well as the methods for studying and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modeling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them. </a:t>
            </a:r>
            <a:endParaRPr lang="en-US" sz="1600" dirty="0" smtClean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areas of linguistic analysis include phonetics, phonology</a:t>
            </a:r>
            <a:r>
              <a:rPr lang="en-US" sz="16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morphology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syntax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semantics</a:t>
            </a:r>
            <a:r>
              <a:rPr lang="en-US" sz="1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pragmatics</a:t>
            </a:r>
          </a:p>
          <a:p>
            <a:pPr marL="457200" lvl="7" indent="-330200">
              <a:lnSpc>
                <a:spcPct val="115000"/>
              </a:lnSpc>
              <a:buClr>
                <a:srgbClr val="FFFFFF"/>
              </a:buClr>
              <a:buSzPts val="1600"/>
              <a:buFont typeface="Poppins"/>
              <a:buChar char="●"/>
            </a:pPr>
            <a:endParaRPr lang="en-US" sz="1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lvl="7">
              <a:lnSpc>
                <a:spcPct val="115000"/>
              </a:lnSpc>
              <a:buClr>
                <a:srgbClr val="FFFFFF"/>
              </a:buClr>
              <a:buSzPts val="1600"/>
            </a:pPr>
            <a:r>
              <a:rPr lang="en-US" sz="16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=&gt; Helps us transform unstructured text data into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5800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476</Words>
  <Application>Microsoft Office PowerPoint</Application>
  <PresentationFormat>Προβολή στην οθόνη (16:9)</PresentationFormat>
  <Paragraphs>71</Paragraphs>
  <Slides>29</Slides>
  <Notes>20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29</vt:i4>
      </vt:variant>
    </vt:vector>
  </HeadingPairs>
  <TitlesOfParts>
    <vt:vector size="33" baseType="lpstr">
      <vt:lpstr>Poppins SemiBold</vt:lpstr>
      <vt:lpstr>Poppins</vt:lpstr>
      <vt:lpstr>Arial</vt:lpstr>
      <vt:lpstr>Simple Light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Ioannis Livieris</cp:lastModifiedBy>
  <cp:revision>73</cp:revision>
  <dcterms:modified xsi:type="dcterms:W3CDTF">2023-03-13T12:48:16Z</dcterms:modified>
</cp:coreProperties>
</file>